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3" r:id="rId4"/>
    <p:sldId id="262" r:id="rId5"/>
    <p:sldId id="271" r:id="rId6"/>
    <p:sldId id="264" r:id="rId7"/>
    <p:sldId id="273" r:id="rId8"/>
    <p:sldId id="272" r:id="rId9"/>
    <p:sldId id="265" r:id="rId10"/>
    <p:sldId id="266" r:id="rId11"/>
    <p:sldId id="267" r:id="rId12"/>
    <p:sldId id="270" r:id="rId13"/>
  </p:sldIdLst>
  <p:sldSz cx="18288000" cy="10287000"/>
  <p:notesSz cx="6858000" cy="9144000"/>
  <p:embeddedFontLs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Stay Dreaming" panose="02000600000000000000" pitchFamily="2" charset="0"/>
      <p:regular r:id="rId19"/>
    </p:embeddedFont>
    <p:embeddedFont>
      <p:font typeface="Microsoft Uighur" panose="02000000000000000000" pitchFamily="2" charset="-78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rial Unicode MS" panose="020B0604020202020204" pitchFamily="34" charset="-128"/>
      <p:regular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Billionthine Personal Use Only" panose="02000500000000000000" pitchFamily="2" charset="0"/>
      <p:regular r:id="rId29"/>
    </p:embeddedFont>
    <p:embeddedFont>
      <p:font typeface="Bebas Neue Bold" panose="020B0604020202020204" charset="0"/>
      <p:bold r:id="rId30"/>
    </p:embeddedFont>
    <p:embeddedFont>
      <p:font typeface="Bahnschrift Condensed" panose="020B0502040204020203" pitchFamily="34" charset="0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9B6B"/>
    <a:srgbClr val="C55E5B"/>
    <a:srgbClr val="C2C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0A311-6D27-4C28-BED8-CD4311F830D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C1AA3-BD1A-4962-A752-894E35FAD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3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0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22168"/>
            <a:ext cx="3943350" cy="86361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22167"/>
            <a:ext cx="11601450" cy="8636133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9" y="2768601"/>
            <a:ext cx="7406640" cy="603504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7612380"/>
            <a:ext cx="15169896" cy="1234440"/>
          </a:xfrm>
        </p:spPr>
        <p:txBody>
          <a:bodyPr lIns="91440" tIns="0" rIns="9144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5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501474"/>
            <a:ext cx="18288002" cy="9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5945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265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585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8905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973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85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49805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16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4"/>
          <p:cNvGrpSpPr/>
          <p:nvPr/>
        </p:nvGrpSpPr>
        <p:grpSpPr>
          <a:xfrm>
            <a:off x="3961765" y="3162300"/>
            <a:ext cx="13296900" cy="5935345"/>
            <a:chOff x="6239" y="4980"/>
            <a:chExt cx="20940" cy="9347"/>
          </a:xfrm>
        </p:grpSpPr>
        <p:sp>
          <p:nvSpPr>
            <p:cNvPr id="2" name="TextBox 2"/>
            <p:cNvSpPr txBox="1"/>
            <p:nvPr/>
          </p:nvSpPr>
          <p:spPr>
            <a:xfrm>
              <a:off x="6239" y="6986"/>
              <a:ext cx="16322" cy="4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85"/>
                </a:lnSpc>
              </a:pPr>
              <a:r>
                <a:rPr lang="en-US" sz="20485" dirty="0" smtClean="0">
                  <a:solidFill>
                    <a:srgbClr val="000000"/>
                  </a:solidFill>
                  <a:latin typeface="Bebas Neue Bold" panose="020B0606020202050201"/>
                </a:rPr>
                <a:t>PORTFOLIO</a:t>
              </a:r>
              <a:endParaRPr lang="en-US" sz="20485" dirty="0">
                <a:solidFill>
                  <a:srgbClr val="000000"/>
                </a:solidFill>
                <a:latin typeface="Bebas Neue Bold" panose="020B0606020202050201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10453" y="10296"/>
              <a:ext cx="7893" cy="1231"/>
              <a:chOff x="0" y="0"/>
              <a:chExt cx="6609980" cy="10311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6546479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67675">
                    <a:moveTo>
                      <a:pt x="6453770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73695"/>
                    </a:lnTo>
                    <a:cubicBezTo>
                      <a:pt x="6546479" y="925765"/>
                      <a:pt x="6504570" y="967675"/>
                      <a:pt x="6453770" y="967675"/>
                    </a:cubicBez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6609979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6609979" h="1031175">
                    <a:moveTo>
                      <a:pt x="6485520" y="59690"/>
                    </a:moveTo>
                    <a:cubicBezTo>
                      <a:pt x="6521079" y="59690"/>
                      <a:pt x="6550289" y="88900"/>
                      <a:pt x="6550289" y="124460"/>
                    </a:cubicBezTo>
                    <a:lnTo>
                      <a:pt x="6550289" y="906715"/>
                    </a:lnTo>
                    <a:cubicBezTo>
                      <a:pt x="6550289" y="942275"/>
                      <a:pt x="6521079" y="971485"/>
                      <a:pt x="6485520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6485520" y="1031175"/>
                    </a:lnTo>
                    <a:cubicBezTo>
                      <a:pt x="6554100" y="1031175"/>
                      <a:pt x="6609979" y="975295"/>
                      <a:pt x="6609979" y="906715"/>
                    </a:cubicBezTo>
                    <a:lnTo>
                      <a:pt x="6609979" y="124460"/>
                    </a:lnTo>
                    <a:cubicBezTo>
                      <a:pt x="6609979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25185" y="14327"/>
              <a:ext cx="1995" cy="0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8229" y="4980"/>
              <a:ext cx="12372" cy="31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460"/>
                </a:lnSpc>
              </a:pPr>
              <a:r>
                <a:rPr lang="en-US" sz="20000" dirty="0">
                  <a:solidFill>
                    <a:srgbClr val="B91646"/>
                  </a:solidFill>
                  <a:latin typeface="Best Moment" panose="02000600000000000000" pitchFamily="50" charset="0"/>
                </a:rPr>
                <a:t>creative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806" y="10491"/>
              <a:ext cx="7217" cy="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0"/>
                </a:lnSpc>
              </a:pPr>
              <a:r>
                <a:rPr lang="en-US" sz="3045" spc="456" dirty="0" smtClean="0">
                  <a:solidFill>
                    <a:srgbClr val="000000"/>
                  </a:solidFill>
                  <a:latin typeface="Bebas Neue" panose="020B0606020202050201"/>
                </a:rPr>
                <a:t>by EVIA KHAIRUNNISA</a:t>
              </a:r>
              <a:endParaRPr lang="en-US" sz="3045" spc="456" dirty="0">
                <a:solidFill>
                  <a:srgbClr val="000000"/>
                </a:solidFill>
                <a:latin typeface="Bebas Neue" panose="020B0606020202050201"/>
              </a:endParaRPr>
            </a:p>
          </p:txBody>
        </p:sp>
      </p:grpSp>
      <p:sp>
        <p:nvSpPr>
          <p:cNvPr id="17" name="TextBox 4"/>
          <p:cNvSpPr txBox="1"/>
          <p:nvPr/>
        </p:nvSpPr>
        <p:spPr>
          <a:xfrm>
            <a:off x="15314400" y="495300"/>
            <a:ext cx="1986861" cy="358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01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10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71227" y="1910098"/>
            <a:ext cx="5936673" cy="1274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85"/>
              </a:lnSpc>
            </a:pPr>
            <a:r>
              <a:rPr lang="en-US" sz="6000" dirty="0">
                <a:solidFill>
                  <a:srgbClr val="000000"/>
                </a:solidFill>
                <a:latin typeface="Bebas Neue Bold" panose="020B0606020202050201"/>
              </a:rPr>
              <a:t>PROJECT 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52500"/>
            <a:ext cx="5327435" cy="52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5"/>
              </a:lnSpc>
            </a:pPr>
            <a:r>
              <a:rPr lang="en-US" sz="3370" dirty="0" smtClean="0">
                <a:solidFill>
                  <a:srgbClr val="000000"/>
                </a:solidFill>
                <a:latin typeface="Bebas Neue Bold" panose="020B0606020202050201"/>
              </a:rPr>
              <a:t>EVIA KHAIRUNNISA</a:t>
            </a:r>
            <a:endParaRPr lang="en-US" sz="3370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6697963" y="417041"/>
            <a:ext cx="7239000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85"/>
              </a:lnSpc>
            </a:pPr>
            <a:r>
              <a:rPr lang="en-US" sz="11885" dirty="0" smtClean="0">
                <a:solidFill>
                  <a:srgbClr val="000000"/>
                </a:solidFill>
                <a:latin typeface="Bebas Neue Bold" panose="020B0606020202050201"/>
              </a:rPr>
              <a:t>MOBILE PHOTOGRAPHY</a:t>
            </a:r>
            <a:endParaRPr lang="en-US" sz="11885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4305300"/>
            <a:ext cx="18288000" cy="6248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30781"/>
            <a:ext cx="3527679" cy="62744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479" y="3830781"/>
            <a:ext cx="4313571" cy="57323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48" y="3830781"/>
            <a:ext cx="3533085" cy="62840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280" y="3830781"/>
            <a:ext cx="4313571" cy="573232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54139" y="3575610"/>
            <a:ext cx="3886200" cy="681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442928" y="3567001"/>
            <a:ext cx="4701072" cy="63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380684" y="3566547"/>
            <a:ext cx="3886200" cy="681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3503530" y="3567001"/>
            <a:ext cx="4701072" cy="63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21734" y="555364"/>
            <a:ext cx="1191146" cy="11911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TextBox 4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11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74042" y="657503"/>
            <a:ext cx="3927765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85"/>
              </a:lnSpc>
            </a:pPr>
            <a:r>
              <a:rPr lang="en-US" sz="8000" dirty="0">
                <a:solidFill>
                  <a:srgbClr val="000000"/>
                </a:solidFill>
                <a:latin typeface="Bebas Neue Bold" panose="020B0606020202050201"/>
              </a:rPr>
              <a:t>PROJECT 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52500"/>
            <a:ext cx="5327435" cy="52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5"/>
              </a:lnSpc>
            </a:pPr>
            <a:r>
              <a:rPr lang="en-US" sz="3370" dirty="0" smtClean="0">
                <a:solidFill>
                  <a:srgbClr val="000000"/>
                </a:solidFill>
                <a:latin typeface="Bebas Neue Bold" panose="020B0606020202050201"/>
              </a:rPr>
              <a:t>EVIA KHAIRUNNISA</a:t>
            </a:r>
            <a:endParaRPr lang="en-US" sz="3370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924" y="2705100"/>
            <a:ext cx="4572000" cy="6096000"/>
          </a:xfrm>
          <a:prstGeom prst="rect">
            <a:avLst/>
          </a:prstGeom>
          <a:effectLst>
            <a:outerShdw blurRad="939800" dist="38100" dir="8100000" sx="107000" sy="107000" algn="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5"/>
          <p:cNvSpPr txBox="1"/>
          <p:nvPr/>
        </p:nvSpPr>
        <p:spPr>
          <a:xfrm>
            <a:off x="9738122" y="657503"/>
            <a:ext cx="6254061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85"/>
              </a:lnSpc>
            </a:pPr>
            <a:r>
              <a:rPr lang="en-US" sz="8800" dirty="0" smtClean="0">
                <a:solidFill>
                  <a:srgbClr val="000000"/>
                </a:solidFill>
                <a:latin typeface="Bebas Neue Bold" panose="020B0606020202050201"/>
              </a:rPr>
              <a:t>Poster </a:t>
            </a:r>
          </a:p>
          <a:p>
            <a:pPr>
              <a:lnSpc>
                <a:spcPts val="11885"/>
              </a:lnSpc>
            </a:pPr>
            <a:endParaRPr lang="en-US" sz="8800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529" y="996523"/>
            <a:ext cx="848017" cy="8480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953" y="2705100"/>
            <a:ext cx="4572000" cy="6096000"/>
          </a:xfrm>
          <a:prstGeom prst="rect">
            <a:avLst/>
          </a:prstGeom>
          <a:effectLst>
            <a:outerShdw blurRad="889000" dist="38100" dir="8100000" sx="108000" sy="108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10200" y="8885267"/>
            <a:ext cx="4077715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+6285691738510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11888" y="8899524"/>
            <a:ext cx="615398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eviakhairunnisa30@gmail.com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94067" y="4245061"/>
            <a:ext cx="11299867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40"/>
              </a:lnSpc>
            </a:pPr>
            <a:r>
              <a:rPr lang="en-US" sz="18600">
                <a:solidFill>
                  <a:srgbClr val="000000"/>
                </a:solidFill>
                <a:latin typeface="Bebas Neue Bold" panose="020B0606020202050201"/>
              </a:rPr>
              <a:t>together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77558" y="3786330"/>
            <a:ext cx="6132883" cy="174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en-US" sz="15000" dirty="0">
                <a:solidFill>
                  <a:srgbClr val="B91646"/>
                </a:solidFill>
                <a:latin typeface="Stay Dreaming" panose="02000600000000000000" pitchFamily="2" charset="0"/>
              </a:rPr>
              <a:t>let's 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9" name="AutoShape 9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90550" y="1028700"/>
            <a:ext cx="5629507" cy="7467600"/>
            <a:chOff x="0" y="0"/>
            <a:chExt cx="7423855" cy="1085270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l="l" t="t" r="r" b="b"/>
              <a:pathLst>
                <a:path w="7360355" h="10789200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l="l" t="t" r="r" b="b"/>
              <a:pathLst>
                <a:path w="7423855" h="10852700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83945" y="2741544"/>
            <a:ext cx="6012740" cy="15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5"/>
              </a:lnSpc>
            </a:pPr>
            <a:r>
              <a:rPr lang="en-US" sz="11885" dirty="0">
                <a:solidFill>
                  <a:srgbClr val="000000"/>
                </a:solidFill>
                <a:latin typeface="Bebas Neue Bold" panose="020B0606020202050201"/>
              </a:rPr>
              <a:t>ABOUT 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5000" y="1909089"/>
            <a:ext cx="4901045" cy="1210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70"/>
              </a:lnSpc>
            </a:pPr>
            <a:r>
              <a:rPr lang="en-US" sz="8970" dirty="0">
                <a:solidFill>
                  <a:srgbClr val="B91646"/>
                </a:solidFill>
                <a:latin typeface="Billionthine Personal Use Only" panose="02000500000000000000" pitchFamily="2" charset="0"/>
              </a:rPr>
              <a:t>introduce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818" y="4330359"/>
            <a:ext cx="6440994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Saya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merupakan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mahasiswa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Sistem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Informasi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Akuntansi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Universitas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Bina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Sarana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Informatika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elama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saya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berkuliah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saya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aktif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mengikuti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kegiatan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organisasi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dan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saya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tertarik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pada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bidang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Keuangan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karena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sesuai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dengan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jurusan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yang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saya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jalani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saat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ini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selain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itu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saya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tertarik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pada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dunia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event </a:t>
            </a:r>
            <a:r>
              <a:rPr lang="en-US" sz="24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dan</a:t>
            </a:r>
            <a:r>
              <a:rPr lang="en-US" sz="24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digital</a:t>
            </a:r>
            <a:endParaRPr lang="en-US" sz="2400" dirty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14999795" y="4763856"/>
            <a:ext cx="225950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3045" spc="456" dirty="0" smtClean="0">
                <a:solidFill>
                  <a:srgbClr val="000000"/>
                </a:solidFill>
                <a:latin typeface="Bebas Neue Bold" panose="020B0606020202050201"/>
              </a:rPr>
              <a:t>EVIA KHAIRUNNISA</a:t>
            </a:r>
            <a:endParaRPr lang="en-US" sz="3045" spc="456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5849600" y="342900"/>
            <a:ext cx="1986861" cy="358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02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9"/>
          <a:stretch>
            <a:fillRect/>
          </a:stretch>
        </p:blipFill>
        <p:spPr>
          <a:xfrm>
            <a:off x="9103363" y="1525803"/>
            <a:ext cx="4216951" cy="6570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TextBox 4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03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296046"/>
            <a:ext cx="16230600" cy="15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5"/>
              </a:lnSpc>
            </a:pPr>
            <a:r>
              <a:rPr lang="en-US" sz="11885" dirty="0">
                <a:solidFill>
                  <a:srgbClr val="000000"/>
                </a:solidFill>
                <a:latin typeface="Bebas Neue Bold" panose="020B0606020202050201"/>
              </a:rPr>
              <a:t>EDUCATION BACKGROUND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4122171"/>
            <a:ext cx="16230600" cy="4252280"/>
            <a:chOff x="0" y="0"/>
            <a:chExt cx="21403936" cy="5607650"/>
          </a:xfrm>
          <a:solidFill>
            <a:schemeClr val="bg2">
              <a:lumMod val="75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21340435" cy="5544150"/>
            </a:xfrm>
            <a:custGeom>
              <a:avLst/>
              <a:gdLst/>
              <a:ahLst/>
              <a:cxnLst/>
              <a:rect l="l" t="t" r="r" b="b"/>
              <a:pathLst>
                <a:path w="21340435" h="5544150">
                  <a:moveTo>
                    <a:pt x="21247726" y="5544150"/>
                  </a:moveTo>
                  <a:lnTo>
                    <a:pt x="92710" y="5544150"/>
                  </a:lnTo>
                  <a:cubicBezTo>
                    <a:pt x="41910" y="5544150"/>
                    <a:pt x="0" y="5502240"/>
                    <a:pt x="0" y="545144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450170"/>
                  </a:lnTo>
                  <a:cubicBezTo>
                    <a:pt x="21340435" y="5502240"/>
                    <a:pt x="21298526" y="5544150"/>
                    <a:pt x="21247726" y="5544150"/>
                  </a:cubicBezTo>
                  <a:close/>
                </a:path>
              </a:pathLst>
            </a:custGeom>
            <a:grpFill/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1403935" cy="5607650"/>
            </a:xfrm>
            <a:custGeom>
              <a:avLst/>
              <a:gdLst/>
              <a:ahLst/>
              <a:cxnLst/>
              <a:rect l="l" t="t" r="r" b="b"/>
              <a:pathLst>
                <a:path w="21403935" h="5607650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483191"/>
                  </a:lnTo>
                  <a:cubicBezTo>
                    <a:pt x="21344246" y="5518750"/>
                    <a:pt x="21315035" y="5547960"/>
                    <a:pt x="21279476" y="5547960"/>
                  </a:cubicBezTo>
                  <a:lnTo>
                    <a:pt x="124460" y="5547960"/>
                  </a:lnTo>
                  <a:cubicBezTo>
                    <a:pt x="88900" y="5547960"/>
                    <a:pt x="59690" y="5518750"/>
                    <a:pt x="59690" y="548319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83191"/>
                  </a:lnTo>
                  <a:cubicBezTo>
                    <a:pt x="0" y="5551770"/>
                    <a:pt x="55880" y="5607650"/>
                    <a:pt x="124460" y="5607650"/>
                  </a:cubicBezTo>
                  <a:lnTo>
                    <a:pt x="21279476" y="5607650"/>
                  </a:lnTo>
                  <a:cubicBezTo>
                    <a:pt x="21348057" y="5607650"/>
                    <a:pt x="21403935" y="5551770"/>
                    <a:pt x="21403935" y="5483191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TextBox 9"/>
          <p:cNvSpPr txBox="1"/>
          <p:nvPr/>
        </p:nvSpPr>
        <p:spPr>
          <a:xfrm>
            <a:off x="2709072" y="4470380"/>
            <a:ext cx="239734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dirty="0" smtClean="0">
                <a:solidFill>
                  <a:srgbClr val="000000"/>
                </a:solidFill>
                <a:latin typeface="Bebas Neue Bold" panose="020B0606020202050201"/>
              </a:rPr>
              <a:t>2021</a:t>
            </a:r>
            <a:endParaRPr lang="en-US" sz="4200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45329" y="4470380"/>
            <a:ext cx="239734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dirty="0" smtClean="0">
                <a:solidFill>
                  <a:srgbClr val="000000"/>
                </a:solidFill>
                <a:latin typeface="Bebas Neue Bold" panose="020B0606020202050201"/>
              </a:rPr>
              <a:t>2022</a:t>
            </a:r>
            <a:endParaRPr lang="en-US" sz="4200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50122" y="4470380"/>
            <a:ext cx="239734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dirty="0" smtClean="0">
                <a:solidFill>
                  <a:srgbClr val="000000"/>
                </a:solidFill>
                <a:latin typeface="Bebas Neue Bold" panose="020B0606020202050201"/>
              </a:rPr>
              <a:t>2024</a:t>
            </a:r>
            <a:endParaRPr lang="en-US" sz="4200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sp>
        <p:nvSpPr>
          <p:cNvPr id="12" name="AutoShape 12"/>
          <p:cNvSpPr/>
          <p:nvPr/>
        </p:nvSpPr>
        <p:spPr>
          <a:xfrm rot="2017">
            <a:off x="1028704" y="5273076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133600" y="7763120"/>
            <a:ext cx="7120728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4000" dirty="0" smtClean="0">
                <a:solidFill>
                  <a:schemeClr val="bg1"/>
                </a:solidFill>
                <a:latin typeface="Papernotes" pitchFamily="50" charset="0"/>
                <a:cs typeface="Microsoft Uighur" panose="02000000000000000000" pitchFamily="2" charset="-78"/>
              </a:rPr>
              <a:t>“SISTEM INFORMASI AKUNTANSI”</a:t>
            </a:r>
            <a:endParaRPr lang="en-US" sz="4000" dirty="0">
              <a:solidFill>
                <a:schemeClr val="bg1"/>
              </a:solidFill>
              <a:latin typeface="Papernotes" pitchFamily="50" charset="0"/>
              <a:cs typeface="Microsoft Uighur" panose="02000000000000000000" pitchFamily="2" charset="-78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767252" y="5143500"/>
            <a:ext cx="280984" cy="278202"/>
            <a:chOff x="0" y="0"/>
            <a:chExt cx="1008785" cy="998798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003508" y="5143500"/>
            <a:ext cx="280984" cy="278202"/>
            <a:chOff x="0" y="0"/>
            <a:chExt cx="1008785" cy="998798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808301" y="5143500"/>
            <a:ext cx="280984" cy="278202"/>
            <a:chOff x="0" y="0"/>
            <a:chExt cx="1008785" cy="998798"/>
          </a:xfrm>
        </p:grpSpPr>
        <p:sp>
          <p:nvSpPr>
            <p:cNvPr id="23" name="Freeform 23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2133600" y="5667125"/>
            <a:ext cx="6476999" cy="54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5"/>
              </a:lnSpc>
            </a:pPr>
            <a:r>
              <a:rPr lang="en-US" sz="337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UNIVERSITAS BINA SARANA INFORMATIKA </a:t>
            </a:r>
            <a:endParaRPr lang="en-US" sz="337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6431547"/>
            <a:ext cx="533400" cy="522514"/>
          </a:xfrm>
          <a:prstGeom prst="rect">
            <a:avLst/>
          </a:prstGeom>
        </p:spPr>
      </p:pic>
      <p:sp>
        <p:nvSpPr>
          <p:cNvPr id="30" name="TextBox 25"/>
          <p:cNvSpPr txBox="1"/>
          <p:nvPr/>
        </p:nvSpPr>
        <p:spPr>
          <a:xfrm>
            <a:off x="1143000" y="6349191"/>
            <a:ext cx="6476999" cy="531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5"/>
              </a:lnSpc>
            </a:pPr>
            <a:r>
              <a:rPr lang="en-US" sz="2400" dirty="0" smtClean="0">
                <a:solidFill>
                  <a:schemeClr val="bg1"/>
                </a:solidFill>
                <a:latin typeface="Baskerville No.2" pitchFamily="50" charset="0"/>
              </a:rPr>
              <a:t>Bekasi, </a:t>
            </a:r>
            <a:r>
              <a:rPr lang="en-US" sz="2400" dirty="0" err="1" smtClean="0">
                <a:solidFill>
                  <a:schemeClr val="bg1"/>
                </a:solidFill>
                <a:latin typeface="Baskerville No.2" pitchFamily="50" charset="0"/>
              </a:rPr>
              <a:t>Jawa</a:t>
            </a:r>
            <a:r>
              <a:rPr lang="en-US" sz="2400" dirty="0" smtClean="0">
                <a:solidFill>
                  <a:schemeClr val="bg1"/>
                </a:solidFill>
                <a:latin typeface="Baskerville No.2" pitchFamily="50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Baskerville No.2" pitchFamily="50" charset="0"/>
              </a:rPr>
              <a:t>barat</a:t>
            </a:r>
            <a:r>
              <a:rPr lang="en-US" sz="2400" dirty="0" smtClean="0">
                <a:solidFill>
                  <a:schemeClr val="bg1"/>
                </a:solidFill>
                <a:latin typeface="Baskerville No.2" pitchFamily="50" charset="0"/>
              </a:rPr>
              <a:t> </a:t>
            </a:r>
            <a:endParaRPr lang="en-US" sz="2400" dirty="0">
              <a:solidFill>
                <a:schemeClr val="bg1"/>
              </a:solidFill>
              <a:latin typeface="Baskerville No.2" pitchFamily="50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677" y="5503212"/>
            <a:ext cx="2557216" cy="2573160"/>
          </a:xfrm>
          <a:prstGeom prst="rect">
            <a:avLst/>
          </a:prstGeom>
        </p:spPr>
      </p:pic>
      <p:sp>
        <p:nvSpPr>
          <p:cNvPr id="32" name="TextBox 4"/>
          <p:cNvSpPr txBox="1"/>
          <p:nvPr/>
        </p:nvSpPr>
        <p:spPr>
          <a:xfrm>
            <a:off x="1028700" y="952500"/>
            <a:ext cx="3576232" cy="525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15"/>
              </a:lnSpc>
            </a:pP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Evia</a:t>
            </a:r>
            <a:r>
              <a:rPr lang="en-US" sz="3370" dirty="0" smtClean="0">
                <a:solidFill>
                  <a:srgbClr val="000000"/>
                </a:solidFill>
                <a:latin typeface="Bebas Neue Bold" panose="020B0606020202050201"/>
              </a:rPr>
              <a:t> </a:t>
            </a: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Khairunnisa</a:t>
            </a:r>
            <a:endParaRPr lang="en-US" sz="3370" dirty="0">
              <a:solidFill>
                <a:srgbClr val="000000"/>
              </a:solidFill>
              <a:latin typeface="Bebas Neue Bold" panose="020B0606020202050201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849600" y="9258300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952500"/>
            <a:ext cx="3576232" cy="525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15"/>
              </a:lnSpc>
            </a:pP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Evia</a:t>
            </a:r>
            <a:r>
              <a:rPr lang="en-US" sz="3370" dirty="0" smtClean="0">
                <a:solidFill>
                  <a:srgbClr val="000000"/>
                </a:solidFill>
                <a:latin typeface="Bebas Neue Bold" panose="020B0606020202050201"/>
              </a:rPr>
              <a:t> </a:t>
            </a: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Khairunnisa</a:t>
            </a:r>
            <a:endParaRPr lang="en-US" sz="3370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04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29420" y="4876886"/>
            <a:ext cx="6951695" cy="207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75"/>
              </a:lnSpc>
            </a:pPr>
            <a:r>
              <a:rPr lang="en-US" sz="15475" dirty="0">
                <a:solidFill>
                  <a:srgbClr val="000000"/>
                </a:solidFill>
                <a:latin typeface="Bebas Neue Bold" panose="020B0606020202050201"/>
              </a:rPr>
              <a:t>SKILLS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8400" y="3666298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70"/>
              </a:lnSpc>
            </a:pPr>
            <a:r>
              <a:rPr lang="en-US" sz="8970" dirty="0">
                <a:solidFill>
                  <a:srgbClr val="B91646"/>
                </a:solidFill>
                <a:latin typeface="Billionthine Personal Use Only" panose="02000500000000000000" pitchFamily="2" charset="0"/>
              </a:rPr>
              <a:t>personal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874208" y="3165945"/>
            <a:ext cx="4287697" cy="1196649"/>
            <a:chOff x="0" y="0"/>
            <a:chExt cx="5511594" cy="8262552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5448094" cy="8199052"/>
            </a:xfrm>
            <a:custGeom>
              <a:avLst/>
              <a:gdLst/>
              <a:ahLst/>
              <a:cxnLst/>
              <a:rect l="l" t="t" r="r" b="b"/>
              <a:pathLst>
                <a:path w="5448094" h="8199052">
                  <a:moveTo>
                    <a:pt x="5355384" y="8199051"/>
                  </a:moveTo>
                  <a:lnTo>
                    <a:pt x="92710" y="8199051"/>
                  </a:lnTo>
                  <a:cubicBezTo>
                    <a:pt x="41910" y="8199051"/>
                    <a:pt x="0" y="8157142"/>
                    <a:pt x="0" y="810634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354114" y="0"/>
                  </a:lnTo>
                  <a:cubicBezTo>
                    <a:pt x="5404914" y="0"/>
                    <a:pt x="5446824" y="41910"/>
                    <a:pt x="5446824" y="92710"/>
                  </a:cubicBezTo>
                  <a:lnTo>
                    <a:pt x="5446824" y="8105072"/>
                  </a:lnTo>
                  <a:cubicBezTo>
                    <a:pt x="5448094" y="8157142"/>
                    <a:pt x="5406184" y="8199052"/>
                    <a:pt x="5355384" y="8199052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511594" cy="8262552"/>
            </a:xfrm>
            <a:custGeom>
              <a:avLst/>
              <a:gdLst/>
              <a:ahLst/>
              <a:cxnLst/>
              <a:rect l="l" t="t" r="r" b="b"/>
              <a:pathLst>
                <a:path w="5511594" h="8262552">
                  <a:moveTo>
                    <a:pt x="5387134" y="59690"/>
                  </a:moveTo>
                  <a:cubicBezTo>
                    <a:pt x="5422694" y="59690"/>
                    <a:pt x="5451904" y="88900"/>
                    <a:pt x="5451904" y="124460"/>
                  </a:cubicBezTo>
                  <a:lnTo>
                    <a:pt x="5451904" y="8138092"/>
                  </a:lnTo>
                  <a:cubicBezTo>
                    <a:pt x="5451904" y="8173652"/>
                    <a:pt x="5422694" y="8202862"/>
                    <a:pt x="5387134" y="8202862"/>
                  </a:cubicBezTo>
                  <a:lnTo>
                    <a:pt x="124460" y="8202862"/>
                  </a:lnTo>
                  <a:cubicBezTo>
                    <a:pt x="88900" y="8202862"/>
                    <a:pt x="59690" y="8173652"/>
                    <a:pt x="59690" y="8138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87134" y="59690"/>
                  </a:lnTo>
                  <a:moveTo>
                    <a:pt x="53871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38092"/>
                  </a:lnTo>
                  <a:cubicBezTo>
                    <a:pt x="0" y="8206672"/>
                    <a:pt x="55880" y="8262552"/>
                    <a:pt x="124460" y="8262552"/>
                  </a:cubicBezTo>
                  <a:lnTo>
                    <a:pt x="5387134" y="8262552"/>
                  </a:lnTo>
                  <a:cubicBezTo>
                    <a:pt x="5455714" y="8262552"/>
                    <a:pt x="5511594" y="8206672"/>
                    <a:pt x="5511594" y="8138092"/>
                  </a:cubicBezTo>
                  <a:lnTo>
                    <a:pt x="5511594" y="124460"/>
                  </a:lnTo>
                  <a:cubicBezTo>
                    <a:pt x="5511594" y="55880"/>
                    <a:pt x="5455714" y="0"/>
                    <a:pt x="53871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57109" y="1716433"/>
            <a:ext cx="4304797" cy="1155650"/>
            <a:chOff x="0" y="0"/>
            <a:chExt cx="5511594" cy="8262552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5448094" cy="8199052"/>
            </a:xfrm>
            <a:custGeom>
              <a:avLst/>
              <a:gdLst/>
              <a:ahLst/>
              <a:cxnLst/>
              <a:rect l="l" t="t" r="r" b="b"/>
              <a:pathLst>
                <a:path w="5448094" h="8199052">
                  <a:moveTo>
                    <a:pt x="5355384" y="8199051"/>
                  </a:moveTo>
                  <a:lnTo>
                    <a:pt x="92710" y="8199051"/>
                  </a:lnTo>
                  <a:cubicBezTo>
                    <a:pt x="41910" y="8199051"/>
                    <a:pt x="0" y="8157142"/>
                    <a:pt x="0" y="810634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354114" y="0"/>
                  </a:lnTo>
                  <a:cubicBezTo>
                    <a:pt x="5404914" y="0"/>
                    <a:pt x="5446824" y="41910"/>
                    <a:pt x="5446824" y="92710"/>
                  </a:cubicBezTo>
                  <a:lnTo>
                    <a:pt x="5446824" y="8105072"/>
                  </a:lnTo>
                  <a:cubicBezTo>
                    <a:pt x="5448094" y="8157142"/>
                    <a:pt x="5406184" y="8199052"/>
                    <a:pt x="5355384" y="8199052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511594" cy="8262552"/>
            </a:xfrm>
            <a:custGeom>
              <a:avLst/>
              <a:gdLst/>
              <a:ahLst/>
              <a:cxnLst/>
              <a:rect l="l" t="t" r="r" b="b"/>
              <a:pathLst>
                <a:path w="5511594" h="8262552">
                  <a:moveTo>
                    <a:pt x="5387134" y="59690"/>
                  </a:moveTo>
                  <a:cubicBezTo>
                    <a:pt x="5422694" y="59690"/>
                    <a:pt x="5451904" y="88900"/>
                    <a:pt x="5451904" y="124460"/>
                  </a:cubicBezTo>
                  <a:lnTo>
                    <a:pt x="5451904" y="8138092"/>
                  </a:lnTo>
                  <a:cubicBezTo>
                    <a:pt x="5451904" y="8173652"/>
                    <a:pt x="5422694" y="8202862"/>
                    <a:pt x="5387134" y="8202862"/>
                  </a:cubicBezTo>
                  <a:lnTo>
                    <a:pt x="124460" y="8202862"/>
                  </a:lnTo>
                  <a:cubicBezTo>
                    <a:pt x="88900" y="8202862"/>
                    <a:pt x="59690" y="8173652"/>
                    <a:pt x="59690" y="8138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87134" y="59690"/>
                  </a:lnTo>
                  <a:moveTo>
                    <a:pt x="53871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38092"/>
                  </a:lnTo>
                  <a:cubicBezTo>
                    <a:pt x="0" y="8206672"/>
                    <a:pt x="55880" y="8262552"/>
                    <a:pt x="124460" y="8262552"/>
                  </a:cubicBezTo>
                  <a:lnTo>
                    <a:pt x="5387134" y="8262552"/>
                  </a:lnTo>
                  <a:cubicBezTo>
                    <a:pt x="5455714" y="8262552"/>
                    <a:pt x="5511594" y="8206672"/>
                    <a:pt x="5511594" y="8138092"/>
                  </a:cubicBezTo>
                  <a:lnTo>
                    <a:pt x="5511594" y="124460"/>
                  </a:lnTo>
                  <a:cubicBezTo>
                    <a:pt x="5511594" y="55880"/>
                    <a:pt x="5455714" y="0"/>
                    <a:pt x="53871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235154" y="2024406"/>
            <a:ext cx="3548705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 smtClean="0">
                <a:solidFill>
                  <a:srgbClr val="FBF3E4"/>
                </a:solidFill>
                <a:latin typeface="Bebas Neue Bold" panose="020B0606020202050201"/>
              </a:rPr>
              <a:t>Event Planning</a:t>
            </a:r>
            <a:endParaRPr lang="en-US" sz="4000" dirty="0">
              <a:solidFill>
                <a:srgbClr val="FBF3E4"/>
              </a:solidFill>
              <a:latin typeface="Bebas Neue Bold" panose="020B0606020202050201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35154" y="3551172"/>
            <a:ext cx="3582213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 smtClean="0">
                <a:solidFill>
                  <a:srgbClr val="FBF3E4"/>
                </a:solidFill>
                <a:latin typeface="Bebas Neue Bold" panose="020B0606020202050201"/>
              </a:rPr>
              <a:t>Time Management</a:t>
            </a:r>
            <a:endParaRPr lang="en-US" sz="4000" dirty="0">
              <a:solidFill>
                <a:srgbClr val="FBF3E4"/>
              </a:solidFill>
              <a:latin typeface="Bebas Neue Bold" panose="020B0606020202050201"/>
            </a:endParaRPr>
          </a:p>
        </p:txBody>
      </p:sp>
      <p:grpSp>
        <p:nvGrpSpPr>
          <p:cNvPr id="21" name="Group 12"/>
          <p:cNvGrpSpPr/>
          <p:nvPr/>
        </p:nvGrpSpPr>
        <p:grpSpPr>
          <a:xfrm>
            <a:off x="8884818" y="4656456"/>
            <a:ext cx="4277087" cy="1229347"/>
            <a:chOff x="0" y="0"/>
            <a:chExt cx="5511594" cy="8262552"/>
          </a:xfrm>
          <a:solidFill>
            <a:schemeClr val="accent1">
              <a:lumMod val="75000"/>
            </a:schemeClr>
          </a:solidFill>
        </p:grpSpPr>
        <p:sp>
          <p:nvSpPr>
            <p:cNvPr id="22" name="Freeform 13"/>
            <p:cNvSpPr/>
            <p:nvPr/>
          </p:nvSpPr>
          <p:spPr>
            <a:xfrm>
              <a:off x="31750" y="31750"/>
              <a:ext cx="5448094" cy="8199052"/>
            </a:xfrm>
            <a:custGeom>
              <a:avLst/>
              <a:gdLst/>
              <a:ahLst/>
              <a:cxnLst/>
              <a:rect l="l" t="t" r="r" b="b"/>
              <a:pathLst>
                <a:path w="5448094" h="8199052">
                  <a:moveTo>
                    <a:pt x="5355384" y="8199051"/>
                  </a:moveTo>
                  <a:lnTo>
                    <a:pt x="92710" y="8199051"/>
                  </a:lnTo>
                  <a:cubicBezTo>
                    <a:pt x="41910" y="8199051"/>
                    <a:pt x="0" y="8157142"/>
                    <a:pt x="0" y="810634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354114" y="0"/>
                  </a:lnTo>
                  <a:cubicBezTo>
                    <a:pt x="5404914" y="0"/>
                    <a:pt x="5446824" y="41910"/>
                    <a:pt x="5446824" y="92710"/>
                  </a:cubicBezTo>
                  <a:lnTo>
                    <a:pt x="5446824" y="8105072"/>
                  </a:lnTo>
                  <a:cubicBezTo>
                    <a:pt x="5448094" y="8157142"/>
                    <a:pt x="5406184" y="8199052"/>
                    <a:pt x="5355384" y="819905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4"/>
            <p:cNvSpPr/>
            <p:nvPr/>
          </p:nvSpPr>
          <p:spPr>
            <a:xfrm>
              <a:off x="0" y="0"/>
              <a:ext cx="5511594" cy="8262552"/>
            </a:xfrm>
            <a:custGeom>
              <a:avLst/>
              <a:gdLst/>
              <a:ahLst/>
              <a:cxnLst/>
              <a:rect l="l" t="t" r="r" b="b"/>
              <a:pathLst>
                <a:path w="5511594" h="8262552">
                  <a:moveTo>
                    <a:pt x="5387134" y="59690"/>
                  </a:moveTo>
                  <a:cubicBezTo>
                    <a:pt x="5422694" y="59690"/>
                    <a:pt x="5451904" y="88900"/>
                    <a:pt x="5451904" y="124460"/>
                  </a:cubicBezTo>
                  <a:lnTo>
                    <a:pt x="5451904" y="8138092"/>
                  </a:lnTo>
                  <a:cubicBezTo>
                    <a:pt x="5451904" y="8173652"/>
                    <a:pt x="5422694" y="8202862"/>
                    <a:pt x="5387134" y="8202862"/>
                  </a:cubicBezTo>
                  <a:lnTo>
                    <a:pt x="124460" y="8202862"/>
                  </a:lnTo>
                  <a:cubicBezTo>
                    <a:pt x="88900" y="8202862"/>
                    <a:pt x="59690" y="8173652"/>
                    <a:pt x="59690" y="8138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87134" y="59690"/>
                  </a:lnTo>
                  <a:moveTo>
                    <a:pt x="53871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38092"/>
                  </a:lnTo>
                  <a:cubicBezTo>
                    <a:pt x="0" y="8206672"/>
                    <a:pt x="55880" y="8262552"/>
                    <a:pt x="124460" y="8262552"/>
                  </a:cubicBezTo>
                  <a:lnTo>
                    <a:pt x="5387134" y="8262552"/>
                  </a:lnTo>
                  <a:cubicBezTo>
                    <a:pt x="5455714" y="8262552"/>
                    <a:pt x="5511594" y="8206672"/>
                    <a:pt x="5511594" y="8138092"/>
                  </a:cubicBezTo>
                  <a:lnTo>
                    <a:pt x="5511594" y="124460"/>
                  </a:lnTo>
                  <a:cubicBezTo>
                    <a:pt x="5511594" y="55880"/>
                    <a:pt x="5455714" y="0"/>
                    <a:pt x="538713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4" name="TextBox 15"/>
          <p:cNvSpPr txBox="1"/>
          <p:nvPr/>
        </p:nvSpPr>
        <p:spPr>
          <a:xfrm>
            <a:off x="9243703" y="5014648"/>
            <a:ext cx="3548705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 smtClean="0">
                <a:solidFill>
                  <a:srgbClr val="FBF3E4"/>
                </a:solidFill>
                <a:latin typeface="Bebas Neue Bold" panose="020B0606020202050201"/>
              </a:rPr>
              <a:t>Problem solving</a:t>
            </a:r>
            <a:endParaRPr lang="en-US" sz="4000" dirty="0">
              <a:solidFill>
                <a:srgbClr val="FBF3E4"/>
              </a:solidFill>
              <a:latin typeface="Bebas Neue Bold" panose="020B0606020202050201"/>
            </a:endParaRPr>
          </a:p>
        </p:txBody>
      </p:sp>
      <p:grpSp>
        <p:nvGrpSpPr>
          <p:cNvPr id="25" name="Group 12"/>
          <p:cNvGrpSpPr/>
          <p:nvPr/>
        </p:nvGrpSpPr>
        <p:grpSpPr>
          <a:xfrm>
            <a:off x="8857107" y="6275985"/>
            <a:ext cx="4304797" cy="1191925"/>
            <a:chOff x="0" y="0"/>
            <a:chExt cx="5511594" cy="8262552"/>
          </a:xfrm>
          <a:solidFill>
            <a:schemeClr val="accent3">
              <a:lumMod val="75000"/>
            </a:schemeClr>
          </a:solidFill>
        </p:grpSpPr>
        <p:sp>
          <p:nvSpPr>
            <p:cNvPr id="26" name="Freeform 13"/>
            <p:cNvSpPr/>
            <p:nvPr/>
          </p:nvSpPr>
          <p:spPr>
            <a:xfrm>
              <a:off x="31750" y="31750"/>
              <a:ext cx="5448094" cy="8199052"/>
            </a:xfrm>
            <a:custGeom>
              <a:avLst/>
              <a:gdLst/>
              <a:ahLst/>
              <a:cxnLst/>
              <a:rect l="l" t="t" r="r" b="b"/>
              <a:pathLst>
                <a:path w="5448094" h="8199052">
                  <a:moveTo>
                    <a:pt x="5355384" y="8199051"/>
                  </a:moveTo>
                  <a:lnTo>
                    <a:pt x="92710" y="8199051"/>
                  </a:lnTo>
                  <a:cubicBezTo>
                    <a:pt x="41910" y="8199051"/>
                    <a:pt x="0" y="8157142"/>
                    <a:pt x="0" y="810634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354114" y="0"/>
                  </a:lnTo>
                  <a:cubicBezTo>
                    <a:pt x="5404914" y="0"/>
                    <a:pt x="5446824" y="41910"/>
                    <a:pt x="5446824" y="92710"/>
                  </a:cubicBezTo>
                  <a:lnTo>
                    <a:pt x="5446824" y="8105072"/>
                  </a:lnTo>
                  <a:cubicBezTo>
                    <a:pt x="5448094" y="8157142"/>
                    <a:pt x="5406184" y="8199052"/>
                    <a:pt x="5355384" y="819905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>
            <a:xfrm>
              <a:off x="0" y="0"/>
              <a:ext cx="5511594" cy="8262552"/>
            </a:xfrm>
            <a:custGeom>
              <a:avLst/>
              <a:gdLst/>
              <a:ahLst/>
              <a:cxnLst/>
              <a:rect l="l" t="t" r="r" b="b"/>
              <a:pathLst>
                <a:path w="5511594" h="8262552">
                  <a:moveTo>
                    <a:pt x="5387134" y="59690"/>
                  </a:moveTo>
                  <a:cubicBezTo>
                    <a:pt x="5422694" y="59690"/>
                    <a:pt x="5451904" y="88900"/>
                    <a:pt x="5451904" y="124460"/>
                  </a:cubicBezTo>
                  <a:lnTo>
                    <a:pt x="5451904" y="8138092"/>
                  </a:lnTo>
                  <a:cubicBezTo>
                    <a:pt x="5451904" y="8173652"/>
                    <a:pt x="5422694" y="8202862"/>
                    <a:pt x="5387134" y="8202862"/>
                  </a:cubicBezTo>
                  <a:lnTo>
                    <a:pt x="124460" y="8202862"/>
                  </a:lnTo>
                  <a:cubicBezTo>
                    <a:pt x="88900" y="8202862"/>
                    <a:pt x="59690" y="8173652"/>
                    <a:pt x="59690" y="8138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87134" y="59690"/>
                  </a:lnTo>
                  <a:moveTo>
                    <a:pt x="53871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38092"/>
                  </a:lnTo>
                  <a:cubicBezTo>
                    <a:pt x="0" y="8206672"/>
                    <a:pt x="55880" y="8262552"/>
                    <a:pt x="124460" y="8262552"/>
                  </a:cubicBezTo>
                  <a:lnTo>
                    <a:pt x="5387134" y="8262552"/>
                  </a:lnTo>
                  <a:cubicBezTo>
                    <a:pt x="5455714" y="8262552"/>
                    <a:pt x="5511594" y="8206672"/>
                    <a:pt x="5511594" y="8138092"/>
                  </a:cubicBezTo>
                  <a:lnTo>
                    <a:pt x="5511594" y="124460"/>
                  </a:lnTo>
                  <a:cubicBezTo>
                    <a:pt x="5511594" y="55880"/>
                    <a:pt x="5455714" y="0"/>
                    <a:pt x="538713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1" name="TextBox 15"/>
          <p:cNvSpPr txBox="1"/>
          <p:nvPr/>
        </p:nvSpPr>
        <p:spPr>
          <a:xfrm>
            <a:off x="9251907" y="6671367"/>
            <a:ext cx="3548705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 smtClean="0">
                <a:solidFill>
                  <a:srgbClr val="FBF3E4"/>
                </a:solidFill>
                <a:latin typeface="Bebas Neue Bold" panose="020B0606020202050201"/>
              </a:rPr>
              <a:t>TEAM WORK</a:t>
            </a:r>
            <a:endParaRPr lang="en-US" sz="4000" dirty="0">
              <a:solidFill>
                <a:srgbClr val="FBF3E4"/>
              </a:solidFill>
              <a:latin typeface="Bebas Neue Bold" panose="020B0606020202050201"/>
            </a:endParaRPr>
          </a:p>
        </p:txBody>
      </p:sp>
      <p:sp>
        <p:nvSpPr>
          <p:cNvPr id="33" name="Freeform 11"/>
          <p:cNvSpPr/>
          <p:nvPr/>
        </p:nvSpPr>
        <p:spPr>
          <a:xfrm>
            <a:off x="8857109" y="4651857"/>
            <a:ext cx="4287697" cy="1196649"/>
          </a:xfrm>
          <a:custGeom>
            <a:avLst/>
            <a:gdLst/>
            <a:ahLst/>
            <a:cxnLst/>
            <a:rect l="l" t="t" r="r" b="b"/>
            <a:pathLst>
              <a:path w="5511594" h="8262552">
                <a:moveTo>
                  <a:pt x="5387134" y="59690"/>
                </a:moveTo>
                <a:cubicBezTo>
                  <a:pt x="5422694" y="59690"/>
                  <a:pt x="5451904" y="88900"/>
                  <a:pt x="5451904" y="124460"/>
                </a:cubicBezTo>
                <a:lnTo>
                  <a:pt x="5451904" y="8138092"/>
                </a:lnTo>
                <a:cubicBezTo>
                  <a:pt x="5451904" y="8173652"/>
                  <a:pt x="5422694" y="8202862"/>
                  <a:pt x="5387134" y="8202862"/>
                </a:cubicBezTo>
                <a:lnTo>
                  <a:pt x="124460" y="8202862"/>
                </a:lnTo>
                <a:cubicBezTo>
                  <a:pt x="88900" y="8202862"/>
                  <a:pt x="59690" y="8173652"/>
                  <a:pt x="59690" y="813809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5387134" y="59690"/>
                </a:lnTo>
                <a:moveTo>
                  <a:pt x="5387134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8138092"/>
                </a:lnTo>
                <a:cubicBezTo>
                  <a:pt x="0" y="8206672"/>
                  <a:pt x="55880" y="8262552"/>
                  <a:pt x="124460" y="8262552"/>
                </a:cubicBezTo>
                <a:lnTo>
                  <a:pt x="5387134" y="8262552"/>
                </a:lnTo>
                <a:cubicBezTo>
                  <a:pt x="5455714" y="8262552"/>
                  <a:pt x="5511594" y="8206672"/>
                  <a:pt x="5511594" y="8138092"/>
                </a:cubicBezTo>
                <a:lnTo>
                  <a:pt x="5511594" y="124460"/>
                </a:lnTo>
                <a:cubicBezTo>
                  <a:pt x="5511594" y="55880"/>
                  <a:pt x="5455714" y="0"/>
                  <a:pt x="5387134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4" name="Freeform 11"/>
          <p:cNvSpPr/>
          <p:nvPr/>
        </p:nvSpPr>
        <p:spPr>
          <a:xfrm>
            <a:off x="8849409" y="6271261"/>
            <a:ext cx="4287697" cy="1196649"/>
          </a:xfrm>
          <a:custGeom>
            <a:avLst/>
            <a:gdLst/>
            <a:ahLst/>
            <a:cxnLst/>
            <a:rect l="l" t="t" r="r" b="b"/>
            <a:pathLst>
              <a:path w="5511594" h="8262552">
                <a:moveTo>
                  <a:pt x="5387134" y="59690"/>
                </a:moveTo>
                <a:cubicBezTo>
                  <a:pt x="5422694" y="59690"/>
                  <a:pt x="5451904" y="88900"/>
                  <a:pt x="5451904" y="124460"/>
                </a:cubicBezTo>
                <a:lnTo>
                  <a:pt x="5451904" y="8138092"/>
                </a:lnTo>
                <a:cubicBezTo>
                  <a:pt x="5451904" y="8173652"/>
                  <a:pt x="5422694" y="8202862"/>
                  <a:pt x="5387134" y="8202862"/>
                </a:cubicBezTo>
                <a:lnTo>
                  <a:pt x="124460" y="8202862"/>
                </a:lnTo>
                <a:cubicBezTo>
                  <a:pt x="88900" y="8202862"/>
                  <a:pt x="59690" y="8173652"/>
                  <a:pt x="59690" y="813809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5387134" y="59690"/>
                </a:lnTo>
                <a:moveTo>
                  <a:pt x="5387134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8138092"/>
                </a:lnTo>
                <a:cubicBezTo>
                  <a:pt x="0" y="8206672"/>
                  <a:pt x="55880" y="8262552"/>
                  <a:pt x="124460" y="8262552"/>
                </a:cubicBezTo>
                <a:lnTo>
                  <a:pt x="5387134" y="8262552"/>
                </a:lnTo>
                <a:cubicBezTo>
                  <a:pt x="5455714" y="8262552"/>
                  <a:pt x="5511594" y="8206672"/>
                  <a:pt x="5511594" y="8138092"/>
                </a:cubicBezTo>
                <a:lnTo>
                  <a:pt x="5511594" y="124460"/>
                </a:lnTo>
                <a:cubicBezTo>
                  <a:pt x="5511594" y="55880"/>
                  <a:pt x="5455714" y="0"/>
                  <a:pt x="5387134" y="0"/>
                </a:cubicBezTo>
                <a:close/>
              </a:path>
            </a:pathLst>
          </a:custGeom>
          <a:solidFill>
            <a:srgbClr val="000000"/>
          </a:solidFill>
        </p:spPr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196" y="490231"/>
            <a:ext cx="2452404" cy="245240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0" t="44897"/>
          <a:stretch>
            <a:fillRect/>
          </a:stretch>
        </p:blipFill>
        <p:spPr>
          <a:xfrm rot="5400000">
            <a:off x="-158944" y="6612129"/>
            <a:ext cx="3816497" cy="3498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99" b="40399"/>
          <a:stretch>
            <a:fillRect/>
          </a:stretch>
        </p:blipFill>
        <p:spPr>
          <a:xfrm rot="16200000">
            <a:off x="76200" y="6569926"/>
            <a:ext cx="3631803" cy="3784203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5849600" y="9258300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952500"/>
            <a:ext cx="3576232" cy="525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15"/>
              </a:lnSpc>
            </a:pP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Evia</a:t>
            </a:r>
            <a:r>
              <a:rPr lang="en-US" sz="3370" dirty="0" smtClean="0">
                <a:solidFill>
                  <a:srgbClr val="000000"/>
                </a:solidFill>
                <a:latin typeface="Bebas Neue Bold" panose="020B0606020202050201"/>
              </a:rPr>
              <a:t> </a:t>
            </a: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Khairunnisa</a:t>
            </a:r>
            <a:endParaRPr lang="en-US" sz="3370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326902" y="95384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05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09800" y="4606527"/>
            <a:ext cx="6951695" cy="207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75"/>
              </a:lnSpc>
            </a:pPr>
            <a:r>
              <a:rPr lang="en-US" sz="15475" dirty="0">
                <a:solidFill>
                  <a:srgbClr val="000000"/>
                </a:solidFill>
                <a:latin typeface="Bebas Neue Bold" panose="020B0606020202050201"/>
              </a:rPr>
              <a:t>SKILLS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5974" y="3468186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70"/>
              </a:lnSpc>
            </a:pPr>
            <a:r>
              <a:rPr lang="en-US" sz="8970" dirty="0" smtClean="0">
                <a:solidFill>
                  <a:srgbClr val="B91646"/>
                </a:solidFill>
                <a:latin typeface="Billionthine Personal Use Only" panose="02000500000000000000" pitchFamily="2" charset="0"/>
              </a:rPr>
              <a:t>Hard Skill</a:t>
            </a:r>
            <a:endParaRPr lang="en-US" sz="8970" dirty="0">
              <a:solidFill>
                <a:srgbClr val="B91646"/>
              </a:solidFill>
              <a:latin typeface="Billionthine Personal Use Only" panose="02000500000000000000" pitchFamily="2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16151" r="20271" b="7486"/>
          <a:stretch>
            <a:fillRect/>
          </a:stretch>
        </p:blipFill>
        <p:spPr>
          <a:xfrm flipV="1">
            <a:off x="15297916" y="3029431"/>
            <a:ext cx="1130554" cy="1104262"/>
          </a:xfrm>
          <a:prstGeom prst="flowChartAlternateProcess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007" y="2693357"/>
            <a:ext cx="1774935" cy="177493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479" y="3029431"/>
            <a:ext cx="1102789" cy="1102789"/>
          </a:xfrm>
          <a:prstGeom prst="rect">
            <a:avLst/>
          </a:prstGeom>
        </p:spPr>
      </p:pic>
      <p:sp>
        <p:nvSpPr>
          <p:cNvPr id="24" name="TextBox 15"/>
          <p:cNvSpPr txBox="1"/>
          <p:nvPr/>
        </p:nvSpPr>
        <p:spPr>
          <a:xfrm>
            <a:off x="8547652" y="4320817"/>
            <a:ext cx="327485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 smtClean="0">
                <a:latin typeface="Bebas Neue Bold" panose="020B0606020202050201"/>
              </a:rPr>
              <a:t>VSCO</a:t>
            </a:r>
            <a:endParaRPr lang="en-US" sz="3200" dirty="0">
              <a:latin typeface="Bebas Neue Bold" panose="020B0606020202050201"/>
            </a:endParaRPr>
          </a:p>
        </p:txBody>
      </p:sp>
      <p:sp>
        <p:nvSpPr>
          <p:cNvPr id="41" name="TextBox 15"/>
          <p:cNvSpPr txBox="1"/>
          <p:nvPr/>
        </p:nvSpPr>
        <p:spPr>
          <a:xfrm>
            <a:off x="14264496" y="4328374"/>
            <a:ext cx="3303684" cy="454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 smtClean="0">
                <a:latin typeface="Bebas Neue Bold" panose="020B0606020202050201"/>
              </a:rPr>
              <a:t>CAPCUT</a:t>
            </a:r>
            <a:endParaRPr lang="en-US" sz="3200" dirty="0">
              <a:latin typeface="Bebas Neue Bold" panose="020B0606020202050201"/>
            </a:endParaRPr>
          </a:p>
        </p:txBody>
      </p:sp>
      <p:sp>
        <p:nvSpPr>
          <p:cNvPr id="42" name="TextBox 15"/>
          <p:cNvSpPr txBox="1"/>
          <p:nvPr/>
        </p:nvSpPr>
        <p:spPr>
          <a:xfrm>
            <a:off x="12800612" y="4328374"/>
            <a:ext cx="3303684" cy="454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 err="1" smtClean="0">
                <a:latin typeface="Bebas Neue Bold" panose="020B0606020202050201"/>
              </a:rPr>
              <a:t>inshot</a:t>
            </a:r>
            <a:endParaRPr lang="en-US" sz="3200" dirty="0">
              <a:latin typeface="Bebas Neue Bold" panose="020B0606020202050201"/>
            </a:endParaRPr>
          </a:p>
        </p:txBody>
      </p:sp>
      <p:sp>
        <p:nvSpPr>
          <p:cNvPr id="43" name="TextBox 15"/>
          <p:cNvSpPr txBox="1"/>
          <p:nvPr/>
        </p:nvSpPr>
        <p:spPr>
          <a:xfrm>
            <a:off x="11443206" y="4328374"/>
            <a:ext cx="3281065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 err="1" smtClean="0">
                <a:latin typeface="Bebas Neue Bold" panose="020B0606020202050201"/>
              </a:rPr>
              <a:t>picsart</a:t>
            </a:r>
            <a:endParaRPr lang="en-US" sz="3200" dirty="0">
              <a:latin typeface="Bebas Neue Bold" panose="020B0606020202050201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12785" r="12784" b="11542"/>
          <a:stretch>
            <a:fillRect/>
          </a:stretch>
        </p:blipFill>
        <p:spPr>
          <a:xfrm>
            <a:off x="9627012" y="3006772"/>
            <a:ext cx="1087297" cy="1125448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259" y="3006950"/>
            <a:ext cx="1125270" cy="1125270"/>
          </a:xfrm>
          <a:prstGeom prst="rect">
            <a:avLst/>
          </a:prstGeom>
        </p:spPr>
      </p:pic>
      <p:sp>
        <p:nvSpPr>
          <p:cNvPr id="23" name="TextBox 15"/>
          <p:cNvSpPr txBox="1"/>
          <p:nvPr/>
        </p:nvSpPr>
        <p:spPr>
          <a:xfrm>
            <a:off x="10005321" y="4328374"/>
            <a:ext cx="3281065" cy="454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 smtClean="0">
                <a:latin typeface="Bebas Neue Bold" panose="020B0606020202050201"/>
              </a:rPr>
              <a:t>CANVA</a:t>
            </a:r>
            <a:endParaRPr lang="en-US" sz="3200" dirty="0">
              <a:latin typeface="Bebas Neue Bold" panose="020B0606020202050201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4" t="11434" r="11582" b="11582"/>
          <a:stretch/>
        </p:blipFill>
        <p:spPr>
          <a:xfrm>
            <a:off x="8168044" y="3006772"/>
            <a:ext cx="1126567" cy="1126567"/>
          </a:xfrm>
          <a:prstGeom prst="flowChartAlternateProcess">
            <a:avLst/>
          </a:prstGeom>
        </p:spPr>
      </p:pic>
      <p:sp>
        <p:nvSpPr>
          <p:cNvPr id="22" name="TextBox 15"/>
          <p:cNvSpPr txBox="1"/>
          <p:nvPr/>
        </p:nvSpPr>
        <p:spPr>
          <a:xfrm>
            <a:off x="7023652" y="4328374"/>
            <a:ext cx="325946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 smtClean="0">
                <a:latin typeface="Bebas Neue Bold" panose="020B0606020202050201"/>
              </a:rPr>
              <a:t>IBIS PAINT X</a:t>
            </a:r>
            <a:endParaRPr lang="en-US" sz="3200" dirty="0">
              <a:latin typeface="Bebas Neue Bold" panose="020B0606020202050201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46" y="4973537"/>
            <a:ext cx="1779872" cy="17798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087" y="5029932"/>
            <a:ext cx="2166999" cy="1625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881" y="5004564"/>
            <a:ext cx="2345185" cy="1758889"/>
          </a:xfrm>
          <a:prstGeom prst="rect">
            <a:avLst/>
          </a:prstGeom>
        </p:spPr>
      </p:pic>
      <p:sp>
        <p:nvSpPr>
          <p:cNvPr id="26" name="TextBox 15"/>
          <p:cNvSpPr txBox="1"/>
          <p:nvPr/>
        </p:nvSpPr>
        <p:spPr>
          <a:xfrm>
            <a:off x="7209183" y="6658341"/>
            <a:ext cx="322193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 smtClean="0">
                <a:latin typeface="Bebas Neue Bold" panose="020B0606020202050201"/>
              </a:rPr>
              <a:t>Microsoft </a:t>
            </a:r>
            <a:r>
              <a:rPr lang="en-US" sz="3200" dirty="0" err="1" smtClean="0">
                <a:latin typeface="Bebas Neue Bold" panose="020B0606020202050201"/>
              </a:rPr>
              <a:t>WoRD</a:t>
            </a:r>
            <a:endParaRPr lang="en-US" sz="3200" dirty="0">
              <a:latin typeface="Bebas Neue Bold" panose="020B0606020202050201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10047891" y="6680913"/>
            <a:ext cx="3221930" cy="454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 smtClean="0">
                <a:latin typeface="Bebas Neue Bold" panose="020B0606020202050201"/>
              </a:rPr>
              <a:t>Microsoft Excel</a:t>
            </a:r>
            <a:endParaRPr lang="en-US" sz="3200" dirty="0">
              <a:latin typeface="Bebas Neue Bold" panose="020B0606020202050201"/>
            </a:endParaRPr>
          </a:p>
        </p:txBody>
      </p:sp>
      <p:sp>
        <p:nvSpPr>
          <p:cNvPr id="28" name="TextBox 15"/>
          <p:cNvSpPr txBox="1"/>
          <p:nvPr/>
        </p:nvSpPr>
        <p:spPr>
          <a:xfrm>
            <a:off x="13027130" y="6680029"/>
            <a:ext cx="3221930" cy="454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 err="1" smtClean="0">
                <a:latin typeface="Bebas Neue Bold" panose="020B0606020202050201"/>
              </a:rPr>
              <a:t>PoWer</a:t>
            </a:r>
            <a:r>
              <a:rPr lang="en-US" sz="3200" dirty="0" smtClean="0">
                <a:latin typeface="Bebas Neue Bold" panose="020B0606020202050201"/>
              </a:rPr>
              <a:t> POINT</a:t>
            </a:r>
            <a:endParaRPr lang="en-US" sz="3200" dirty="0">
              <a:latin typeface="Bebas Neue Bold" panose="020B0606020202050201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TextBox 4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06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097142"/>
            <a:ext cx="5718124" cy="15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5"/>
              </a:lnSpc>
            </a:pPr>
            <a:r>
              <a:rPr lang="en-US" sz="11885" dirty="0">
                <a:solidFill>
                  <a:srgbClr val="000000"/>
                </a:solidFill>
                <a:latin typeface="Bebas Neue Bold" panose="020B0606020202050201"/>
              </a:rPr>
              <a:t>EXPERIENCE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4509" y="5143499"/>
            <a:ext cx="5072596" cy="440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endParaRPr lang="en-US" sz="24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752608" y="1439259"/>
            <a:ext cx="6258792" cy="7819041"/>
            <a:chOff x="0" y="0"/>
            <a:chExt cx="11655940" cy="8262552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592440" cy="8199052"/>
            </a:xfrm>
            <a:custGeom>
              <a:avLst/>
              <a:gdLst/>
              <a:ahLst/>
              <a:cxnLst/>
              <a:rect l="l" t="t" r="r" b="b"/>
              <a:pathLst>
                <a:path w="11592440" h="8199052">
                  <a:moveTo>
                    <a:pt x="11499731" y="8199051"/>
                  </a:moveTo>
                  <a:lnTo>
                    <a:pt x="92710" y="8199051"/>
                  </a:lnTo>
                  <a:cubicBezTo>
                    <a:pt x="41910" y="8199051"/>
                    <a:pt x="0" y="8157142"/>
                    <a:pt x="0" y="810634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498460" y="0"/>
                  </a:lnTo>
                  <a:cubicBezTo>
                    <a:pt x="11549260" y="0"/>
                    <a:pt x="11591170" y="41910"/>
                    <a:pt x="11591170" y="92710"/>
                  </a:cubicBezTo>
                  <a:lnTo>
                    <a:pt x="11591170" y="8105072"/>
                  </a:lnTo>
                  <a:cubicBezTo>
                    <a:pt x="11592440" y="8157142"/>
                    <a:pt x="11550531" y="8199052"/>
                    <a:pt x="11499731" y="8199052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1655940" cy="8262552"/>
            </a:xfrm>
            <a:custGeom>
              <a:avLst/>
              <a:gdLst/>
              <a:ahLst/>
              <a:cxnLst/>
              <a:rect l="l" t="t" r="r" b="b"/>
              <a:pathLst>
                <a:path w="11655940" h="8262552">
                  <a:moveTo>
                    <a:pt x="11531481" y="59690"/>
                  </a:moveTo>
                  <a:cubicBezTo>
                    <a:pt x="11567040" y="59690"/>
                    <a:pt x="11596250" y="88900"/>
                    <a:pt x="11596250" y="124460"/>
                  </a:cubicBezTo>
                  <a:lnTo>
                    <a:pt x="11596250" y="8138092"/>
                  </a:lnTo>
                  <a:cubicBezTo>
                    <a:pt x="11596250" y="8173652"/>
                    <a:pt x="11567040" y="8202862"/>
                    <a:pt x="11531481" y="8202862"/>
                  </a:cubicBezTo>
                  <a:lnTo>
                    <a:pt x="124460" y="8202862"/>
                  </a:lnTo>
                  <a:cubicBezTo>
                    <a:pt x="88900" y="8202862"/>
                    <a:pt x="59690" y="8173652"/>
                    <a:pt x="59690" y="8138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531481" y="59690"/>
                  </a:lnTo>
                  <a:moveTo>
                    <a:pt x="115314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38092"/>
                  </a:lnTo>
                  <a:cubicBezTo>
                    <a:pt x="0" y="8206672"/>
                    <a:pt x="55880" y="8262552"/>
                    <a:pt x="124460" y="8262552"/>
                  </a:cubicBezTo>
                  <a:lnTo>
                    <a:pt x="11531481" y="8262552"/>
                  </a:lnTo>
                  <a:cubicBezTo>
                    <a:pt x="11600060" y="8262552"/>
                    <a:pt x="11655940" y="8206672"/>
                    <a:pt x="11655940" y="8138092"/>
                  </a:cubicBezTo>
                  <a:lnTo>
                    <a:pt x="11655940" y="124460"/>
                  </a:lnTo>
                  <a:cubicBezTo>
                    <a:pt x="11655940" y="55880"/>
                    <a:pt x="11600060" y="0"/>
                    <a:pt x="115314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94509" y="2080965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70"/>
              </a:lnSpc>
            </a:pPr>
            <a:r>
              <a:rPr lang="en-US" sz="8970" dirty="0">
                <a:solidFill>
                  <a:srgbClr val="B91646"/>
                </a:solidFill>
                <a:latin typeface="Billionthine Personal Use Only" panose="02000500000000000000" pitchFamily="2" charset="0"/>
              </a:rPr>
              <a:t>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52500"/>
            <a:ext cx="5327435" cy="52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5"/>
              </a:lnSpc>
            </a:pP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Evia</a:t>
            </a:r>
            <a:r>
              <a:rPr lang="en-US" sz="3370" dirty="0" smtClean="0">
                <a:solidFill>
                  <a:srgbClr val="000000"/>
                </a:solidFill>
                <a:latin typeface="Bebas Neue Bold" panose="020B0606020202050201"/>
              </a:rPr>
              <a:t> </a:t>
            </a: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Khairunnisa</a:t>
            </a:r>
            <a:endParaRPr lang="en-US" sz="3370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477" y="1760826"/>
            <a:ext cx="5101054" cy="720546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52944" y="4724399"/>
            <a:ext cx="76338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September 2018 - </a:t>
            </a:r>
            <a:r>
              <a:rPr lang="en-US" sz="2000" b="1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Januari</a:t>
            </a:r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2019 </a:t>
            </a:r>
            <a:endParaRPr lang="en-US" sz="2000" b="1" dirty="0" smtClean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endParaRPr lang="en-US" sz="2000" b="1" dirty="0" smtClean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saya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pernah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melakukan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pelatihan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kerja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sebagai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Administrasi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Kantor di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salah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satu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perusahaan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yang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bergerak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di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bidang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distribusi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barang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(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Tradding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Company)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yaitu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PT. FANINDO CHIPTRONIC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28700" y="6972300"/>
            <a:ext cx="76338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Tugas &amp; </a:t>
            </a:r>
            <a:r>
              <a:rPr lang="en-US" sz="2000" b="1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Tanggung</a:t>
            </a:r>
            <a:r>
              <a:rPr lang="en-US" sz="2000" b="1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jawab</a:t>
            </a:r>
            <a:r>
              <a:rPr lang="en-US" sz="2000" b="1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</a:p>
          <a:p>
            <a:endParaRPr lang="en-US" sz="2400" b="1" dirty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Bertanggung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jawab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mencatat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pembukuan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endParaRPr lang="en-US" sz="2000" dirty="0"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pengeluaran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kas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endParaRPr lang="en-US" sz="2000" dirty="0"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Bertanggung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jawab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membuat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Faktur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pajak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endParaRPr lang="en-US" sz="2000" dirty="0"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•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Bertanggung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jawab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menginput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PPN Masa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seperti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endParaRPr lang="en-US" sz="2000" dirty="0"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Pajak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Keluaran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Pajak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Masukan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Pajak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Masukan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endParaRPr lang="en-US" sz="2000" dirty="0"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BC 2.3 , PIB</a:t>
            </a:r>
            <a:endParaRPr lang="en-US" sz="2000" b="1" dirty="0" smtClean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TextBox 4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07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4509" y="2890624"/>
            <a:ext cx="5718124" cy="15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5"/>
              </a:lnSpc>
            </a:pPr>
            <a:r>
              <a:rPr lang="en-US" sz="11885" dirty="0">
                <a:solidFill>
                  <a:srgbClr val="000000"/>
                </a:solidFill>
                <a:latin typeface="Bebas Neue Bold" panose="020B0606020202050201"/>
              </a:rPr>
              <a:t>EXPERIENCE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4509" y="5143499"/>
            <a:ext cx="5072596" cy="440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endParaRPr lang="en-US" sz="24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896808"/>
            <a:ext cx="526162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70"/>
              </a:lnSpc>
            </a:pPr>
            <a:r>
              <a:rPr lang="en-US" sz="6600" dirty="0" smtClean="0">
                <a:solidFill>
                  <a:srgbClr val="B91646"/>
                </a:solidFill>
                <a:latin typeface="Billionthine Personal Use Only" panose="02000500000000000000" pitchFamily="2" charset="0"/>
              </a:rPr>
              <a:t>Organizational</a:t>
            </a:r>
            <a:endParaRPr lang="en-US" sz="6600" dirty="0">
              <a:solidFill>
                <a:srgbClr val="B91646"/>
              </a:solidFill>
              <a:latin typeface="Billionthine Personal Use Only" panose="02000500000000000000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952500"/>
            <a:ext cx="5327435" cy="52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5"/>
              </a:lnSpc>
            </a:pP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Evia</a:t>
            </a:r>
            <a:r>
              <a:rPr lang="en-US" sz="3370" dirty="0" smtClean="0">
                <a:solidFill>
                  <a:srgbClr val="000000"/>
                </a:solidFill>
                <a:latin typeface="Bebas Neue Bold" panose="020B0606020202050201"/>
              </a:rPr>
              <a:t> </a:t>
            </a: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Khairunnisa</a:t>
            </a:r>
            <a:endParaRPr lang="en-US" sz="3370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28700" y="4305300"/>
            <a:ext cx="76338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Pada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kegiatan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kampus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saya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mengikuti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organisasi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himpunan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yaitu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“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Himpunan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Sistem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Informasi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Akuntansi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”(HIMASA)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pada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kegiatan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Workshop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Zahir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Accounting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ini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saya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di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tugaskan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menjadi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panitia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acara yang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bertugas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sebagai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“Moderator” .</a:t>
            </a:r>
          </a:p>
          <a:p>
            <a:endParaRPr lang="en-US" sz="2000" dirty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Kegiatan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Workshop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Zahir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Accounting yang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bertemakan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“BUILDING AN EFFICIENT ACCOUNTING STRUCTURE USING ZAHIR ACCOUNTING”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membahas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tentang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tips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trik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agar lulus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sertifikasi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Zahir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Accounting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yaitu</a:t>
            </a:r>
            <a:endParaRPr lang="en-US" sz="2000" dirty="0" smtClean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endParaRPr lang="en-US" sz="2000" dirty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pPr marL="457200" indent="-457200">
              <a:buAutoNum type="arabicPeriod"/>
            </a:pP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Memahami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tata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cara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pengerjaanya</a:t>
            </a:r>
            <a:endParaRPr lang="en-US" sz="2000" dirty="0" smtClean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pPr marL="457200" indent="-457200">
              <a:buAutoNum type="arabicPeriod"/>
            </a:pP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Memperhatikan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dokumen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transaksi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(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pembelian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atau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penjualan</a:t>
            </a:r>
            <a:endParaRPr lang="en-US" sz="2000" dirty="0" smtClean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pPr marL="457200" indent="-457200">
              <a:buAutoNum type="arabicPeriod"/>
            </a:pP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Dapat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mengatur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waktu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pengerjaan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dengan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baik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Selain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itu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diberi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contoh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tata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cara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pengisian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terkait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studi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kasus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Zahir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Accounting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13"/>
          <a:stretch>
            <a:fillRect/>
          </a:stretch>
        </p:blipFill>
        <p:spPr>
          <a:xfrm>
            <a:off x="9458497" y="1596759"/>
            <a:ext cx="6519831" cy="709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TextBox 4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08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097142"/>
            <a:ext cx="6819900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85"/>
              </a:lnSpc>
            </a:pPr>
            <a:r>
              <a:rPr lang="en-US" sz="11885" dirty="0" smtClean="0">
                <a:solidFill>
                  <a:srgbClr val="000000"/>
                </a:solidFill>
                <a:latin typeface="Bebas Neue Bold" panose="020B0606020202050201"/>
              </a:rPr>
              <a:t>Certification exam </a:t>
            </a:r>
            <a:endParaRPr lang="en-US" sz="11885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4509" y="5143499"/>
            <a:ext cx="5072596" cy="440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endParaRPr lang="en-US" sz="24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220200" y="2080965"/>
            <a:ext cx="8496300" cy="5545962"/>
            <a:chOff x="0" y="0"/>
            <a:chExt cx="11655940" cy="826255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1592440" cy="8199052"/>
            </a:xfrm>
            <a:custGeom>
              <a:avLst/>
              <a:gdLst/>
              <a:ahLst/>
              <a:cxnLst/>
              <a:rect l="l" t="t" r="r" b="b"/>
              <a:pathLst>
                <a:path w="11592440" h="8199052">
                  <a:moveTo>
                    <a:pt x="11499731" y="8199051"/>
                  </a:moveTo>
                  <a:lnTo>
                    <a:pt x="92710" y="8199051"/>
                  </a:lnTo>
                  <a:cubicBezTo>
                    <a:pt x="41910" y="8199051"/>
                    <a:pt x="0" y="8157142"/>
                    <a:pt x="0" y="810634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498460" y="0"/>
                  </a:lnTo>
                  <a:cubicBezTo>
                    <a:pt x="11549260" y="0"/>
                    <a:pt x="11591170" y="41910"/>
                    <a:pt x="11591170" y="92710"/>
                  </a:cubicBezTo>
                  <a:lnTo>
                    <a:pt x="11591170" y="8105072"/>
                  </a:lnTo>
                  <a:cubicBezTo>
                    <a:pt x="11592440" y="8157142"/>
                    <a:pt x="11550531" y="8199052"/>
                    <a:pt x="11499731" y="819905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1655940" cy="8262552"/>
            </a:xfrm>
            <a:custGeom>
              <a:avLst/>
              <a:gdLst/>
              <a:ahLst/>
              <a:cxnLst/>
              <a:rect l="l" t="t" r="r" b="b"/>
              <a:pathLst>
                <a:path w="11655940" h="8262552">
                  <a:moveTo>
                    <a:pt x="11531481" y="59690"/>
                  </a:moveTo>
                  <a:cubicBezTo>
                    <a:pt x="11567040" y="59690"/>
                    <a:pt x="11596250" y="88900"/>
                    <a:pt x="11596250" y="124460"/>
                  </a:cubicBezTo>
                  <a:lnTo>
                    <a:pt x="11596250" y="8138092"/>
                  </a:lnTo>
                  <a:cubicBezTo>
                    <a:pt x="11596250" y="8173652"/>
                    <a:pt x="11567040" y="8202862"/>
                    <a:pt x="11531481" y="8202862"/>
                  </a:cubicBezTo>
                  <a:lnTo>
                    <a:pt x="124460" y="8202862"/>
                  </a:lnTo>
                  <a:cubicBezTo>
                    <a:pt x="88900" y="8202862"/>
                    <a:pt x="59690" y="8173652"/>
                    <a:pt x="59690" y="8138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531481" y="59690"/>
                  </a:lnTo>
                  <a:moveTo>
                    <a:pt x="115314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38092"/>
                  </a:lnTo>
                  <a:cubicBezTo>
                    <a:pt x="0" y="8206672"/>
                    <a:pt x="55880" y="8262552"/>
                    <a:pt x="124460" y="8262552"/>
                  </a:cubicBezTo>
                  <a:lnTo>
                    <a:pt x="11531481" y="8262552"/>
                  </a:lnTo>
                  <a:cubicBezTo>
                    <a:pt x="11600060" y="8262552"/>
                    <a:pt x="11655940" y="8206672"/>
                    <a:pt x="11655940" y="8138092"/>
                  </a:cubicBezTo>
                  <a:lnTo>
                    <a:pt x="11655940" y="124460"/>
                  </a:lnTo>
                  <a:cubicBezTo>
                    <a:pt x="11655940" y="55880"/>
                    <a:pt x="11600060" y="0"/>
                    <a:pt x="11531481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2" name="TextBox 12"/>
          <p:cNvSpPr txBox="1"/>
          <p:nvPr/>
        </p:nvSpPr>
        <p:spPr>
          <a:xfrm>
            <a:off x="1094509" y="2080965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70"/>
              </a:lnSpc>
            </a:pPr>
            <a:r>
              <a:rPr lang="en-US" sz="8970" dirty="0" smtClean="0">
                <a:solidFill>
                  <a:srgbClr val="B91646"/>
                </a:solidFill>
                <a:latin typeface="Billionthine Personal Use Only" panose="02000500000000000000" pitchFamily="2" charset="0"/>
              </a:rPr>
              <a:t>online</a:t>
            </a:r>
            <a:endParaRPr lang="en-US" sz="8970" dirty="0">
              <a:solidFill>
                <a:srgbClr val="B91646"/>
              </a:solidFill>
              <a:latin typeface="Billionthine Personal Use Only" panose="02000500000000000000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952500"/>
            <a:ext cx="5327435" cy="52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5"/>
              </a:lnSpc>
            </a:pP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Evia</a:t>
            </a:r>
            <a:r>
              <a:rPr lang="en-US" sz="3370" dirty="0" smtClean="0">
                <a:solidFill>
                  <a:srgbClr val="000000"/>
                </a:solidFill>
                <a:latin typeface="Bebas Neue Bold" panose="020B0606020202050201"/>
              </a:rPr>
              <a:t> </a:t>
            </a: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Khairunnisa</a:t>
            </a:r>
            <a:endParaRPr lang="en-US" sz="3370" dirty="0">
              <a:solidFill>
                <a:srgbClr val="000000"/>
              </a:solidFill>
              <a:latin typeface="Bebas Neue Bold" panose="020B0606020202050201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0959" y="6232025"/>
            <a:ext cx="794204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T</a:t>
            </a:r>
            <a:r>
              <a:rPr lang="en-US" sz="2000" b="1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anggal</a:t>
            </a:r>
            <a:r>
              <a:rPr lang="en-US" sz="2000" b="1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29 </a:t>
            </a:r>
            <a:r>
              <a:rPr lang="en-US" sz="2000" b="1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juli</a:t>
            </a:r>
            <a:r>
              <a:rPr lang="en-US" sz="2000" b="1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2022 </a:t>
            </a:r>
          </a:p>
          <a:p>
            <a:endParaRPr lang="en-US" sz="2000" b="1" dirty="0" smtClean="0">
              <a:solidFill>
                <a:srgbClr val="000000"/>
              </a:solidFill>
              <a:latin typeface="Poppins" panose="00000500000000000000" pitchFamily="2" charset="0"/>
              <a:ea typeface="Arial Unicode MS" panose="020B0604020202020204" pitchFamily="34" charset="-128"/>
              <a:cs typeface="Poppins" panose="00000500000000000000" pitchFamily="2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aya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melaksanakan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ujian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sertifikasi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Zahir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Accounting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secara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daring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dengan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mengerjakan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studi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kasus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perusahaan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Dagang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 &amp; </a:t>
            </a:r>
            <a:r>
              <a:rPr lang="en-US" sz="2000" dirty="0" err="1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Jasa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 pitchFamily="2" charset="0"/>
                <a:ea typeface="Arial Unicode MS" panose="020B0604020202020204" pitchFamily="34" charset="-128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93" y="2363982"/>
            <a:ext cx="7038512" cy="4979928"/>
          </a:xfrm>
          <a:prstGeom prst="rect">
            <a:avLst/>
          </a:prstGeom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TextBox 4"/>
          <p:cNvSpPr txBox="1"/>
          <p:nvPr/>
        </p:nvSpPr>
        <p:spPr>
          <a:xfrm>
            <a:off x="6112540" y="3842748"/>
            <a:ext cx="6012740" cy="159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5"/>
              </a:lnSpc>
            </a:pPr>
            <a:r>
              <a:rPr lang="en-US" sz="11885" dirty="0">
                <a:solidFill>
                  <a:srgbClr val="000000"/>
                </a:solidFill>
                <a:latin typeface="Bebas Neue Bold" panose="020B0606020202050201"/>
              </a:rPr>
              <a:t>PORTFOLIO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96928" y="2632160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0"/>
              </a:lnSpc>
            </a:pPr>
            <a:r>
              <a:rPr lang="en-US" sz="8970" dirty="0">
                <a:solidFill>
                  <a:srgbClr val="B91646"/>
                </a:solidFill>
                <a:latin typeface="Billionthine Personal Use Only" panose="02000500000000000000" pitchFamily="2" charset="0"/>
              </a:rPr>
              <a:t>project</a:t>
            </a:r>
          </a:p>
        </p:txBody>
      </p:sp>
      <p:sp>
        <p:nvSpPr>
          <p:cNvPr id="6" name="AutoShape 6"/>
          <p:cNvSpPr/>
          <p:nvPr/>
        </p:nvSpPr>
        <p:spPr>
          <a:xfrm rot="2017">
            <a:off x="1004626" y="5902064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979837" y="6900253"/>
            <a:ext cx="5012346" cy="781940"/>
            <a:chOff x="0" y="0"/>
            <a:chExt cx="6609980" cy="1031175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106564" y="6900253"/>
            <a:ext cx="5012346" cy="781940"/>
            <a:chOff x="0" y="0"/>
            <a:chExt cx="6609980" cy="1031175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4699132" y="7002682"/>
            <a:ext cx="3827208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 dirty="0">
                <a:solidFill>
                  <a:srgbClr val="FBF3E4"/>
                </a:solidFill>
                <a:latin typeface="Bebas Neue Bold" panose="020B0606020202050201"/>
              </a:rPr>
              <a:t>project 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86541" y="7002682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 dirty="0">
                <a:solidFill>
                  <a:srgbClr val="FBF3E4"/>
                </a:solidFill>
                <a:latin typeface="Bebas Neue Bold" panose="020B0606020202050201"/>
              </a:rPr>
              <a:t>project 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Page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09 </a:t>
            </a:r>
            <a:r>
              <a:rPr lang="en-US" sz="2000" dirty="0">
                <a:solidFill>
                  <a:srgbClr val="000000"/>
                </a:solidFill>
                <a:latin typeface="Poppins" panose="00000500000000000000"/>
              </a:rPr>
              <a:t>of </a:t>
            </a:r>
            <a:r>
              <a:rPr lang="en-US" sz="2000" dirty="0" smtClean="0">
                <a:solidFill>
                  <a:srgbClr val="000000"/>
                </a:solidFill>
                <a:latin typeface="Poppins" panose="00000500000000000000"/>
              </a:rPr>
              <a:t>12</a:t>
            </a:r>
            <a:endParaRPr lang="en-US" sz="2000" dirty="0">
              <a:solidFill>
                <a:srgbClr val="000000"/>
              </a:solidFill>
              <a:latin typeface="Poppins" panose="000005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700" y="952500"/>
            <a:ext cx="5327435" cy="52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5"/>
              </a:lnSpc>
            </a:pPr>
            <a:r>
              <a:rPr lang="en-US" sz="3370" dirty="0" err="1" smtClean="0">
                <a:solidFill>
                  <a:srgbClr val="000000"/>
                </a:solidFill>
                <a:latin typeface="Bebas Neue Bold" panose="020B0606020202050201"/>
              </a:rPr>
              <a:t>EvIA</a:t>
            </a:r>
            <a:r>
              <a:rPr lang="en-US" sz="3370" dirty="0" smtClean="0">
                <a:solidFill>
                  <a:srgbClr val="000000"/>
                </a:solidFill>
                <a:latin typeface="Bebas Neue Bold" panose="020B0606020202050201"/>
              </a:rPr>
              <a:t> KHAIRUNNISA</a:t>
            </a:r>
          </a:p>
        </p:txBody>
      </p:sp>
      <p:sp>
        <p:nvSpPr>
          <p:cNvPr id="22" name="TextBox 17"/>
          <p:cNvSpPr txBox="1"/>
          <p:nvPr/>
        </p:nvSpPr>
        <p:spPr>
          <a:xfrm>
            <a:off x="4572000" y="7760546"/>
            <a:ext cx="382837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 dirty="0" smtClean="0">
                <a:latin typeface="Bebas Neue Bold" panose="020B0606020202050201"/>
              </a:rPr>
              <a:t>MOBILE </a:t>
            </a:r>
          </a:p>
          <a:p>
            <a:pPr algn="ctr">
              <a:lnSpc>
                <a:spcPts val="4480"/>
              </a:lnSpc>
            </a:pPr>
            <a:r>
              <a:rPr lang="en-US" sz="3200" spc="320" dirty="0" smtClean="0">
                <a:latin typeface="Bebas Neue Bold" panose="020B0606020202050201"/>
              </a:rPr>
              <a:t>PHOTOGRAPY</a:t>
            </a:r>
            <a:endParaRPr lang="en-US" sz="3200" spc="320" dirty="0">
              <a:latin typeface="Bebas Neue Bold" panose="020B0606020202050201"/>
            </a:endParaRPr>
          </a:p>
        </p:txBody>
      </p:sp>
      <p:sp>
        <p:nvSpPr>
          <p:cNvPr id="23" name="TextBox 17"/>
          <p:cNvSpPr txBox="1"/>
          <p:nvPr/>
        </p:nvSpPr>
        <p:spPr>
          <a:xfrm>
            <a:off x="11734800" y="7760546"/>
            <a:ext cx="3828376" cy="502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 dirty="0" smtClean="0">
                <a:latin typeface="Bebas Neue Bold" panose="020B0606020202050201"/>
              </a:rPr>
              <a:t>Poster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288</TotalTime>
  <Words>374</Words>
  <Application>Microsoft Office PowerPoint</Application>
  <PresentationFormat>Custom</PresentationFormat>
  <Paragraphs>96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Poppins</vt:lpstr>
      <vt:lpstr>Best Moment</vt:lpstr>
      <vt:lpstr>Stay Dreaming</vt:lpstr>
      <vt:lpstr>Microsoft Uighur</vt:lpstr>
      <vt:lpstr>Calibri</vt:lpstr>
      <vt:lpstr>Arial Unicode MS</vt:lpstr>
      <vt:lpstr>Papernotes</vt:lpstr>
      <vt:lpstr>Bebas Neue</vt:lpstr>
      <vt:lpstr>Baskerville No.2</vt:lpstr>
      <vt:lpstr>Calibri Light</vt:lpstr>
      <vt:lpstr>Billionthine Personal Use Only</vt:lpstr>
      <vt:lpstr>Bebas Neue Bold</vt:lpstr>
      <vt:lpstr>Bahnschrift Condensed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Minimal Creative Portfolio Presentation</dc:title>
  <dc:creator/>
  <cp:lastModifiedBy>gantz</cp:lastModifiedBy>
  <cp:revision>296</cp:revision>
  <dcterms:created xsi:type="dcterms:W3CDTF">2006-08-16T00:00:00Z</dcterms:created>
  <dcterms:modified xsi:type="dcterms:W3CDTF">2023-08-03T18:18:18Z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45EF95A4FC2145FFA8CDBE4995581F73</vt:lpwstr>
  </property>
  <property fmtid="{D5CDD505-2E9C-101B-9397-08002B2CF9AE}" pid="3" name="KSOProductBuildVer">
    <vt:lpwstr>1033-11.2.0.11537</vt:lpwstr>
  </property>
</Properties>
</file>